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332" r:id="rId4"/>
    <p:sldId id="320" r:id="rId5"/>
    <p:sldId id="279" r:id="rId6"/>
    <p:sldId id="281" r:id="rId7"/>
    <p:sldId id="323" r:id="rId8"/>
    <p:sldId id="324" r:id="rId9"/>
    <p:sldId id="325" r:id="rId10"/>
    <p:sldId id="331" r:id="rId11"/>
    <p:sldId id="282" r:id="rId12"/>
    <p:sldId id="330" r:id="rId13"/>
    <p:sldId id="322" r:id="rId14"/>
    <p:sldId id="283" r:id="rId15"/>
    <p:sldId id="321" r:id="rId16"/>
    <p:sldId id="284" r:id="rId17"/>
    <p:sldId id="286" r:id="rId18"/>
    <p:sldId id="287" r:id="rId19"/>
    <p:sldId id="288" r:id="rId20"/>
    <p:sldId id="289" r:id="rId21"/>
    <p:sldId id="290" r:id="rId22"/>
    <p:sldId id="291" r:id="rId23"/>
    <p:sldId id="297" r:id="rId24"/>
    <p:sldId id="296" r:id="rId25"/>
    <p:sldId id="295" r:id="rId26"/>
    <p:sldId id="294" r:id="rId27"/>
    <p:sldId id="293" r:id="rId28"/>
    <p:sldId id="292" r:id="rId29"/>
    <p:sldId id="301" r:id="rId30"/>
    <p:sldId id="300" r:id="rId31"/>
    <p:sldId id="304" r:id="rId32"/>
    <p:sldId id="303" r:id="rId33"/>
    <p:sldId id="302" r:id="rId34"/>
    <p:sldId id="299" r:id="rId35"/>
    <p:sldId id="306" r:id="rId36"/>
    <p:sldId id="298" r:id="rId37"/>
    <p:sldId id="307" r:id="rId38"/>
    <p:sldId id="312" r:id="rId39"/>
    <p:sldId id="313" r:id="rId40"/>
    <p:sldId id="315" r:id="rId41"/>
    <p:sldId id="316" r:id="rId42"/>
    <p:sldId id="308" r:id="rId43"/>
    <p:sldId id="319" r:id="rId44"/>
    <p:sldId id="326" r:id="rId45"/>
    <p:sldId id="310" r:id="rId46"/>
    <p:sldId id="328" r:id="rId47"/>
    <p:sldId id="309" r:id="rId48"/>
    <p:sldId id="318" r:id="rId49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4D4D4D"/>
    <a:srgbClr val="B92D14"/>
    <a:srgbClr val="35759D"/>
    <a:srgbClr val="35B19D"/>
    <a:srgbClr val="006600"/>
    <a:srgbClr val="0033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88" autoAdjust="0"/>
    <p:restoredTop sz="95596" autoAdjust="0"/>
  </p:normalViewPr>
  <p:slideViewPr>
    <p:cSldViewPr>
      <p:cViewPr varScale="1">
        <p:scale>
          <a:sx n="110" d="100"/>
          <a:sy n="110" d="100"/>
        </p:scale>
        <p:origin x="178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97046A5-DF7A-49A2-AD50-5714E3B32F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4DB4907-DAF4-4549-B9BF-954AC8D5D9AF}" type="slidenum">
              <a:rPr lang="en-US"/>
              <a:pPr/>
              <a:t>1</a:t>
            </a:fld>
            <a:endParaRPr 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7CA7D33-3E61-457A-BCD7-C50C4DB351D9}" type="slidenum">
              <a:rPr lang="en-US"/>
              <a:pPr/>
              <a:t>2</a:t>
            </a:fld>
            <a:endParaRPr 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7CA7D33-3E61-457A-BCD7-C50C4DB351D9}" type="slidenum">
              <a:rPr lang="en-US"/>
              <a:pPr/>
              <a:t>3</a:t>
            </a:fld>
            <a:endParaRPr 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4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5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6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7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8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9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10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11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12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13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14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15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16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17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18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19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20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21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22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23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24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25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26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27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28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29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30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31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32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33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34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35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36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37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38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39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40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41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42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43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44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45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46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47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F8B1E1-6B50-43B7-9CC7-830133266F1A}" type="slidenum">
              <a:rPr lang="en-US"/>
              <a:pPr/>
              <a:t>48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tr-TR" noProof="0" smtClean="0"/>
              <a:t>Asıl başlık stili için tıklatın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tr-TR" noProof="0" smtClean="0"/>
              <a:t>Asıl alt başlık stilini düzenlemek için tıklatın</a:t>
            </a:r>
            <a:endParaRPr lang="en-US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ctrTitle"/>
          </p:nvPr>
        </p:nvSpPr>
        <p:spPr>
          <a:xfrm>
            <a:off x="857224" y="6072206"/>
            <a:ext cx="8001056" cy="785794"/>
          </a:xfrm>
        </p:spPr>
        <p:txBody>
          <a:bodyPr/>
          <a:lstStyle/>
          <a:p>
            <a:pPr algn="ctr" eaLnBrk="1" hangingPunct="1"/>
            <a:r>
              <a:rPr lang="tr-TR" sz="4800" b="1" dirty="0" smtClean="0">
                <a:solidFill>
                  <a:srgbClr val="FFFF00"/>
                </a:solidFill>
              </a:rPr>
              <a:t>DOĞADAN TASARIMA</a:t>
            </a:r>
            <a:endParaRPr lang="ru-RU" sz="4800" b="1" dirty="0" smtClean="0">
              <a:solidFill>
                <a:srgbClr val="FFFF00"/>
              </a:solidFill>
            </a:endParaRPr>
          </a:p>
        </p:txBody>
      </p:sp>
      <p:sp>
        <p:nvSpPr>
          <p:cNvPr id="2051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0" y="4286256"/>
            <a:ext cx="4357686" cy="857256"/>
          </a:xfrm>
        </p:spPr>
        <p:txBody>
          <a:bodyPr/>
          <a:lstStyle/>
          <a:p>
            <a:pPr algn="ctr" eaLnBrk="1" hangingPunct="1"/>
            <a:r>
              <a:rPr lang="tr-TR" sz="4400" b="1" dirty="0" smtClean="0">
                <a:solidFill>
                  <a:srgbClr val="FF0000"/>
                </a:solidFill>
              </a:rPr>
              <a:t>BİYOTAKLİT</a:t>
            </a:r>
            <a:endParaRPr lang="ru-RU" sz="44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6781800" cy="715963"/>
          </a:xfrm>
        </p:spPr>
        <p:txBody>
          <a:bodyPr/>
          <a:lstStyle/>
          <a:p>
            <a:pPr algn="ctr" eaLnBrk="1" hangingPunct="1"/>
            <a:r>
              <a:rPr lang="tr-TR" sz="4000" dirty="0" smtClean="0">
                <a:solidFill>
                  <a:schemeClr val="bg1"/>
                </a:solidFill>
              </a:rPr>
              <a:t>BİYOTAKLİT</a:t>
            </a:r>
            <a:endParaRPr lang="ru-RU" sz="4000" dirty="0" smtClean="0">
              <a:solidFill>
                <a:schemeClr val="bg1"/>
              </a:solidFill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285720" y="928670"/>
            <a:ext cx="85011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err="1" smtClean="0">
                <a:solidFill>
                  <a:srgbClr val="000000"/>
                </a:solidFill>
              </a:rPr>
              <a:t>Biomimicry</a:t>
            </a:r>
            <a:r>
              <a:rPr lang="tr-TR" dirty="0" smtClean="0">
                <a:solidFill>
                  <a:srgbClr val="000000"/>
                </a:solidFill>
              </a:rPr>
              <a:t>, </a:t>
            </a:r>
            <a:r>
              <a:rPr lang="tr-TR" dirty="0" err="1" smtClean="0">
                <a:solidFill>
                  <a:srgbClr val="000000"/>
                </a:solidFill>
              </a:rPr>
              <a:t>biyos</a:t>
            </a:r>
            <a:r>
              <a:rPr lang="tr-TR" dirty="0" smtClean="0">
                <a:solidFill>
                  <a:srgbClr val="000000"/>
                </a:solidFill>
              </a:rPr>
              <a:t>-hayat ve </a:t>
            </a:r>
            <a:r>
              <a:rPr lang="tr-TR" dirty="0" err="1" smtClean="0">
                <a:solidFill>
                  <a:srgbClr val="000000"/>
                </a:solidFill>
              </a:rPr>
              <a:t>mimesis</a:t>
            </a:r>
            <a:r>
              <a:rPr lang="tr-TR" dirty="0" smtClean="0">
                <a:solidFill>
                  <a:srgbClr val="000000"/>
                </a:solidFill>
              </a:rPr>
              <a:t>-taklit etmek köklerinden gelen ve benzer şekilde “</a:t>
            </a:r>
            <a:r>
              <a:rPr lang="tr-TR" dirty="0" err="1" smtClean="0">
                <a:solidFill>
                  <a:srgbClr val="000000"/>
                </a:solidFill>
              </a:rPr>
              <a:t>Biyomimetik</a:t>
            </a:r>
            <a:r>
              <a:rPr lang="tr-TR" dirty="0" smtClean="0">
                <a:solidFill>
                  <a:srgbClr val="000000"/>
                </a:solidFill>
              </a:rPr>
              <a:t>”, “</a:t>
            </a:r>
            <a:r>
              <a:rPr lang="tr-TR" dirty="0" err="1" smtClean="0">
                <a:solidFill>
                  <a:srgbClr val="000000"/>
                </a:solidFill>
              </a:rPr>
              <a:t>Biyomimesis</a:t>
            </a:r>
            <a:r>
              <a:rPr lang="tr-TR" dirty="0" smtClean="0">
                <a:solidFill>
                  <a:srgbClr val="000000"/>
                </a:solidFill>
              </a:rPr>
              <a:t>”, “</a:t>
            </a:r>
            <a:r>
              <a:rPr lang="tr-TR" dirty="0" err="1" smtClean="0">
                <a:solidFill>
                  <a:srgbClr val="000000"/>
                </a:solidFill>
              </a:rPr>
              <a:t>Biyognosis</a:t>
            </a:r>
            <a:r>
              <a:rPr lang="tr-TR" dirty="0" smtClean="0">
                <a:solidFill>
                  <a:srgbClr val="000000"/>
                </a:solidFill>
              </a:rPr>
              <a:t>” ve “</a:t>
            </a:r>
            <a:r>
              <a:rPr lang="tr-TR" dirty="0" err="1" smtClean="0">
                <a:solidFill>
                  <a:srgbClr val="000000"/>
                </a:solidFill>
              </a:rPr>
              <a:t>Biyomimikri</a:t>
            </a:r>
            <a:r>
              <a:rPr lang="tr-TR" dirty="0" smtClean="0">
                <a:solidFill>
                  <a:srgbClr val="000000"/>
                </a:solidFill>
              </a:rPr>
              <a:t>” gibi kelimelerle de karşımıza çıkan bu kavram “doğadan öğrenerek” daha ileri teknolojiler geliştirilmesine yönelik araştırma ve çalışmalar için kullanılmaktadır. </a:t>
            </a:r>
            <a:endParaRPr lang="tr-TR" dirty="0">
              <a:solidFill>
                <a:srgbClr val="000000"/>
              </a:solidFill>
            </a:endParaRPr>
          </a:p>
        </p:txBody>
      </p:sp>
      <p:pic>
        <p:nvPicPr>
          <p:cNvPr id="9" name="8 Resim" descr="unnagfgm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56" y="3786190"/>
            <a:ext cx="4786346" cy="2692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6781800" cy="715963"/>
          </a:xfrm>
        </p:spPr>
        <p:txBody>
          <a:bodyPr/>
          <a:lstStyle/>
          <a:p>
            <a:pPr algn="ctr" eaLnBrk="1" hangingPunct="1"/>
            <a:r>
              <a:rPr lang="tr-TR" sz="4000" dirty="0" smtClean="0">
                <a:solidFill>
                  <a:schemeClr val="bg1"/>
                </a:solidFill>
              </a:rPr>
              <a:t>BİYOTAKLİT</a:t>
            </a:r>
            <a:endParaRPr lang="ru-RU" sz="4000" dirty="0" smtClean="0">
              <a:solidFill>
                <a:schemeClr val="bg1"/>
              </a:solidFill>
            </a:endParaRPr>
          </a:p>
        </p:txBody>
      </p:sp>
      <p:sp>
        <p:nvSpPr>
          <p:cNvPr id="4" name="İçerik Yer Tutucusu 7"/>
          <p:cNvSpPr txBox="1">
            <a:spLocks/>
          </p:cNvSpPr>
          <p:nvPr/>
        </p:nvSpPr>
        <p:spPr bwMode="auto">
          <a:xfrm>
            <a:off x="214282" y="1142984"/>
            <a:ext cx="857256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BİYOTAKLİT</a:t>
            </a: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: </a:t>
            </a:r>
            <a:r>
              <a:rPr lang="tr-TR" sz="2800" kern="0" dirty="0" smtClean="0">
                <a:solidFill>
                  <a:srgbClr val="000000"/>
                </a:solidFill>
                <a:latin typeface="Calibri"/>
                <a:cs typeface="Calibri"/>
              </a:rPr>
              <a:t>İ</a:t>
            </a:r>
            <a:r>
              <a:rPr kumimoji="0" 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nsanların</a:t>
            </a: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karşılaştıkları sorunları çözmek için doğayı örnek alarak; başka bir deyişle doğadan esinlenerek çeşitli buluşlar ve tasarımlar  yapmasıdır. </a:t>
            </a:r>
            <a:endParaRPr kumimoji="0" lang="tr-TR" sz="2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3286124"/>
            <a:ext cx="6429420" cy="2714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7"/>
          <p:cNvSpPr txBox="1">
            <a:spLocks/>
          </p:cNvSpPr>
          <p:nvPr/>
        </p:nvSpPr>
        <p:spPr bwMode="auto">
          <a:xfrm>
            <a:off x="2214546" y="214290"/>
            <a:ext cx="627680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 algn="just">
              <a:buNone/>
            </a:pPr>
            <a:r>
              <a:rPr lang="tr-TR" sz="2800" dirty="0" smtClean="0">
                <a:solidFill>
                  <a:srgbClr val="000000"/>
                </a:solidFill>
                <a:latin typeface="Calibri"/>
                <a:cs typeface="Calibri"/>
              </a:rPr>
              <a:t>Yüzyıllardır doğanın düzeni kusursuz bir şekilde işlemektedir. Bu kusursuzluk ortaya çıkan her türlü problemin kendi içinde çözülmesini sağlamaktan geçmektedir. </a:t>
            </a:r>
            <a:endParaRPr lang="tr-TR" sz="28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6" name="5 Resim" descr="plant-seeding-growing-step-concept-agriculture_34152-122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612" y="2857496"/>
            <a:ext cx="5053027" cy="33659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7"/>
          <p:cNvSpPr txBox="1">
            <a:spLocks/>
          </p:cNvSpPr>
          <p:nvPr/>
        </p:nvSpPr>
        <p:spPr bwMode="auto">
          <a:xfrm>
            <a:off x="2071670" y="571480"/>
            <a:ext cx="670543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tr-TR" sz="2800" dirty="0" err="1" smtClean="0">
                <a:solidFill>
                  <a:srgbClr val="000000"/>
                </a:solidFill>
                <a:latin typeface="Calibri"/>
                <a:cs typeface="Calibri"/>
              </a:rPr>
              <a:t>Biyotaklit</a:t>
            </a:r>
            <a:r>
              <a:rPr lang="tr-TR" sz="2800" dirty="0" smtClean="0">
                <a:solidFill>
                  <a:srgbClr val="000000"/>
                </a:solidFill>
                <a:latin typeface="Calibri"/>
                <a:cs typeface="Calibri"/>
              </a:rPr>
              <a:t>; doğanın bu kusursuz işleyişi içerisinde  kendi sorunlarını çözme  başarısını yakaladıysa neden onu örnek almayalım diye düşünerek ortaya atılmış bir fikirdir.</a:t>
            </a:r>
            <a:endParaRPr lang="tr-TR" sz="28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9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7422" y="2928934"/>
            <a:ext cx="6305365" cy="3143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7"/>
          <p:cNvSpPr txBox="1">
            <a:spLocks/>
          </p:cNvSpPr>
          <p:nvPr/>
        </p:nvSpPr>
        <p:spPr bwMode="auto">
          <a:xfrm>
            <a:off x="2143108" y="642918"/>
            <a:ext cx="664373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tr-TR" sz="28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Biyotaklit</a:t>
            </a:r>
            <a:r>
              <a:rPr lang="tr-TR" sz="2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yaparken şu üç noktayı göz önüne almamız gerekmektedir.</a:t>
            </a:r>
          </a:p>
        </p:txBody>
      </p:sp>
      <p:pic>
        <p:nvPicPr>
          <p:cNvPr id="3" name="2 Resim" descr="robobee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43240" y="2071678"/>
            <a:ext cx="4435512" cy="4500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7"/>
          <p:cNvSpPr txBox="1">
            <a:spLocks/>
          </p:cNvSpPr>
          <p:nvPr/>
        </p:nvSpPr>
        <p:spPr bwMode="auto">
          <a:xfrm>
            <a:off x="2071670" y="357166"/>
            <a:ext cx="664373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tr-TR" sz="2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1- Canlıların yaşam şekilleri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8" y="1500174"/>
            <a:ext cx="6006974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7"/>
          <p:cNvSpPr txBox="1">
            <a:spLocks/>
          </p:cNvSpPr>
          <p:nvPr/>
        </p:nvSpPr>
        <p:spPr bwMode="auto">
          <a:xfrm>
            <a:off x="2071670" y="357166"/>
            <a:ext cx="664373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tr-TR" sz="2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2- İş yapış yöntemleri</a:t>
            </a:r>
          </a:p>
        </p:txBody>
      </p:sp>
      <p:pic>
        <p:nvPicPr>
          <p:cNvPr id="4" name="3 Resim" descr="spider-spinning-silk-landscape.jpg.thumb.768.76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242209">
            <a:off x="2387005" y="1705825"/>
            <a:ext cx="3379140" cy="2266941"/>
          </a:xfrm>
          <a:prstGeom prst="rect">
            <a:avLst/>
          </a:prstGeom>
        </p:spPr>
      </p:pic>
      <p:pic>
        <p:nvPicPr>
          <p:cNvPr id="6" name="5 Resim" descr="indi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552" y="4000504"/>
            <a:ext cx="3757290" cy="2500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7"/>
          <p:cNvSpPr txBox="1">
            <a:spLocks/>
          </p:cNvSpPr>
          <p:nvPr/>
        </p:nvSpPr>
        <p:spPr bwMode="auto">
          <a:xfrm>
            <a:off x="2071670" y="71414"/>
            <a:ext cx="664373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tr-TR" sz="2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3- Sorun çözme becerileri</a:t>
            </a:r>
          </a:p>
        </p:txBody>
      </p:sp>
      <p:grpSp>
        <p:nvGrpSpPr>
          <p:cNvPr id="9" name="8 Grup"/>
          <p:cNvGrpSpPr/>
          <p:nvPr/>
        </p:nvGrpSpPr>
        <p:grpSpPr>
          <a:xfrm>
            <a:off x="2428860" y="928670"/>
            <a:ext cx="2428892" cy="2143140"/>
            <a:chOff x="2214546" y="1000108"/>
            <a:chExt cx="3071834" cy="3714776"/>
          </a:xfrm>
        </p:grpSpPr>
        <p:pic>
          <p:nvPicPr>
            <p:cNvPr id="7" name="6 Resim" descr="29cb52d99a241aaf70436c6d8a27f990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14546" y="1000108"/>
              <a:ext cx="3071834" cy="3714776"/>
            </a:xfrm>
            <a:prstGeom prst="rect">
              <a:avLst/>
            </a:prstGeom>
          </p:spPr>
        </p:pic>
        <p:pic>
          <p:nvPicPr>
            <p:cNvPr id="4" name="3 Resim" descr="images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85984" y="1071546"/>
              <a:ext cx="1000132" cy="1000132"/>
            </a:xfrm>
            <a:prstGeom prst="rect">
              <a:avLst/>
            </a:prstGeom>
          </p:spPr>
        </p:pic>
      </p:grpSp>
      <p:pic>
        <p:nvPicPr>
          <p:cNvPr id="6" name="5 Resim" descr="homes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5074" y="857232"/>
            <a:ext cx="1886294" cy="2353332"/>
          </a:xfrm>
          <a:prstGeom prst="rect">
            <a:avLst/>
          </a:prstGeom>
        </p:spPr>
      </p:pic>
      <p:sp>
        <p:nvSpPr>
          <p:cNvPr id="8" name="İçerik Yer Tutucusu 1"/>
          <p:cNvSpPr txBox="1">
            <a:spLocks/>
          </p:cNvSpPr>
          <p:nvPr/>
        </p:nvSpPr>
        <p:spPr>
          <a:xfrm>
            <a:off x="2071670" y="3714752"/>
            <a:ext cx="6858048" cy="29289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sz="2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  Termitlerin yuvalarının en önemli özelliği düzenli hava ile şaşılacak bir sabitlikte ısı ve nem sağlamasıdır. </a:t>
            </a:r>
          </a:p>
          <a:p>
            <a:pPr algn="just"/>
            <a:r>
              <a:rPr lang="tr-TR" sz="2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  Topraktan yaptıkları yuvalarının kalın ve sert duvarları, yuvanın iç kısmının dışarıdaki sıcaktan uzak tutulmasına yarar ve gözenekler havayı sürekli filtre eder.</a:t>
            </a:r>
            <a:endParaRPr lang="tr-TR" sz="28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1"/>
          <p:cNvSpPr txBox="1">
            <a:spLocks/>
          </p:cNvSpPr>
          <p:nvPr/>
        </p:nvSpPr>
        <p:spPr>
          <a:xfrm>
            <a:off x="2071670" y="642918"/>
            <a:ext cx="6858048" cy="928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3.8 Milyar yıldır yaşayan canlılar varken insan dünya üzerinde 2,5 milyon yıldır yaşamaktadır.</a:t>
            </a:r>
          </a:p>
        </p:txBody>
      </p:sp>
      <p:pic>
        <p:nvPicPr>
          <p:cNvPr id="4" name="3 Resim" descr="328ede724188e0b17553cedf706f9cb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7422" y="2000240"/>
            <a:ext cx="619125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1"/>
          <p:cNvSpPr txBox="1">
            <a:spLocks/>
          </p:cNvSpPr>
          <p:nvPr/>
        </p:nvSpPr>
        <p:spPr>
          <a:xfrm>
            <a:off x="2143108" y="928670"/>
            <a:ext cx="6858048" cy="857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Biz yokken bizim haricimizdeki canlılar ve ya cansız varlık dünya üzerinde yaşamlarını sürdürdüler. </a:t>
            </a:r>
          </a:p>
        </p:txBody>
      </p:sp>
      <p:pic>
        <p:nvPicPr>
          <p:cNvPr id="5" name="4 Resim" descr="indir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0298" y="2857496"/>
            <a:ext cx="5869724" cy="30575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1"/>
          <p:cNvSpPr txBox="1">
            <a:spLocks/>
          </p:cNvSpPr>
          <p:nvPr/>
        </p:nvSpPr>
        <p:spPr>
          <a:xfrm>
            <a:off x="2000232" y="571480"/>
            <a:ext cx="6858048" cy="1214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        O halde bizden daha tecrübeliler demektir.Onların tecrübelerinden yararlanırsak var olan sorunlarımızı çözmemiz kolaylaşır.</a:t>
            </a:r>
          </a:p>
          <a:p>
            <a:endParaRPr lang="tr-TR" sz="28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Resim" descr="Biomimicry_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36" y="2214554"/>
            <a:ext cx="5929354" cy="4143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1"/>
          <p:cNvSpPr txBox="1">
            <a:spLocks/>
          </p:cNvSpPr>
          <p:nvPr/>
        </p:nvSpPr>
        <p:spPr>
          <a:xfrm>
            <a:off x="2000232" y="500042"/>
            <a:ext cx="6858048" cy="1643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sz="28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Biyotaklitin</a:t>
            </a:r>
            <a:r>
              <a:rPr lang="tr-TR" sz="2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ilk örneği Leonardo da Vinci’nin buluşlarında görülmüştür. Kuşların kanatlarını ve çırpınışlarını gözlemleyen Vinci, ilk uçan makineyi düşünmüş ve tasarlamıştır. </a:t>
            </a:r>
            <a:endParaRPr lang="tr-TR" sz="28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3228" y="3000396"/>
            <a:ext cx="5169366" cy="2857496"/>
          </a:xfrm>
          <a:prstGeom prst="rect">
            <a:avLst/>
          </a:prstGeom>
        </p:spPr>
      </p:pic>
      <p:pic>
        <p:nvPicPr>
          <p:cNvPr id="3074" name="Picture 2" descr="C:\Users\mürcell\Desktop\2020-2021\8. SINIF\MÜHENDİSLİK VE TASARIM\da vinci\da vinci sıralı resimler\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57388" y="3500438"/>
            <a:ext cx="2000232" cy="2000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1"/>
          <p:cNvSpPr txBox="1">
            <a:spLocks/>
          </p:cNvSpPr>
          <p:nvPr/>
        </p:nvSpPr>
        <p:spPr>
          <a:xfrm>
            <a:off x="2071670" y="285728"/>
            <a:ext cx="6858048" cy="32147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sz="2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Da Vinci makineleri gerçekten çalıştı mı, beş yüz yıl önce başarıyla uçtu mu? Bu  yıllardır tartışılan bir soru.Bu soruya evet diyen net bir cevap yoktur. Ancak o zaman içerisinde bunları düşünüp çizmesi bile çok büyük bir gelişmedir.Çünkü kendinden sonra gelecekler için doğayı incelemelerini ve ilham almalarını sağlamıştır.</a:t>
            </a:r>
            <a:endParaRPr lang="tr-TR" sz="28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1" name="Picture 3" descr="C:\Users\mürcell\Desktop\2020-2021\8. SINIF\MÜHENDİSLİK VE TASARIM\da vinci\da vinci sıralı resimler\1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4071942"/>
            <a:ext cx="3214678" cy="2357431"/>
          </a:xfrm>
          <a:prstGeom prst="rect">
            <a:avLst/>
          </a:prstGeom>
          <a:noFill/>
        </p:spPr>
      </p:pic>
      <p:pic>
        <p:nvPicPr>
          <p:cNvPr id="2052" name="Picture 4" descr="C:\Users\mürcell\Desktop\2020-2021\8. SINIF\MÜHENDİSLİK VE TASARIM\da vinci\da vinci sıralı resimler\1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1670" y="4071942"/>
            <a:ext cx="3309948" cy="24221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1"/>
          <p:cNvSpPr txBox="1">
            <a:spLocks/>
          </p:cNvSpPr>
          <p:nvPr/>
        </p:nvSpPr>
        <p:spPr>
          <a:xfrm>
            <a:off x="2071670" y="571480"/>
            <a:ext cx="6858048" cy="121444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sz="2800" dirty="0" smtClean="0">
                <a:solidFill>
                  <a:srgbClr val="000000"/>
                </a:solidFill>
                <a:latin typeface="Calibri"/>
                <a:cs typeface="Calibri"/>
              </a:rPr>
              <a:t>Onu daha sonra Wright kardeşlerin yine kuş kanatlarından esinlenerek ilk motorlu uçağı uçurmaları izlemiştir.</a:t>
            </a:r>
            <a:endParaRPr lang="tr-TR" sz="28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tr-TR" sz="2800" dirty="0"/>
          </a:p>
        </p:txBody>
      </p:sp>
      <p:pic>
        <p:nvPicPr>
          <p:cNvPr id="5" name="4 Resim" descr="bioinspirati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7422" y="2214554"/>
            <a:ext cx="6072230" cy="4286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1"/>
          <p:cNvSpPr txBox="1">
            <a:spLocks/>
          </p:cNvSpPr>
          <p:nvPr/>
        </p:nvSpPr>
        <p:spPr>
          <a:xfrm>
            <a:off x="2500298" y="1571612"/>
            <a:ext cx="6072230" cy="3571900"/>
          </a:xfrm>
          <a:prstGeom prst="rect">
            <a:avLst/>
          </a:prstGeom>
          <a:ln w="127000" cmpd="tri">
            <a:solidFill>
              <a:schemeClr val="bg2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fontScale="3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sz="4800" dirty="0" smtClean="0">
              <a:solidFill>
                <a:srgbClr val="FF0000"/>
              </a:solidFill>
            </a:endParaRPr>
          </a:p>
          <a:p>
            <a:pPr>
              <a:lnSpc>
                <a:spcPct val="170000"/>
              </a:lnSpc>
            </a:pPr>
            <a:r>
              <a:rPr lang="tr-TR" sz="8000" b="1" dirty="0" smtClean="0">
                <a:solidFill>
                  <a:srgbClr val="FF0000"/>
                </a:solidFill>
              </a:rPr>
              <a:t>ŞİMDİ SİZLERLE </a:t>
            </a:r>
          </a:p>
          <a:p>
            <a:pPr>
              <a:lnSpc>
                <a:spcPct val="170000"/>
              </a:lnSpc>
            </a:pPr>
            <a:r>
              <a:rPr lang="tr-TR" sz="8000" b="1" dirty="0" smtClean="0">
                <a:solidFill>
                  <a:srgbClr val="FF0000"/>
                </a:solidFill>
              </a:rPr>
              <a:t>DOĞADADAN  ESİNLENEREK </a:t>
            </a:r>
          </a:p>
          <a:p>
            <a:pPr>
              <a:lnSpc>
                <a:spcPct val="170000"/>
              </a:lnSpc>
            </a:pPr>
            <a:r>
              <a:rPr lang="tr-TR" sz="8000" b="1" dirty="0" smtClean="0">
                <a:solidFill>
                  <a:srgbClr val="FF0000"/>
                </a:solidFill>
              </a:rPr>
              <a:t>YAPILMIŞ BULUŞLARI </a:t>
            </a:r>
          </a:p>
          <a:p>
            <a:pPr>
              <a:lnSpc>
                <a:spcPct val="170000"/>
              </a:lnSpc>
            </a:pPr>
            <a:r>
              <a:rPr lang="tr-TR" sz="8000" b="1" dirty="0" smtClean="0">
                <a:solidFill>
                  <a:srgbClr val="FF0000"/>
                </a:solidFill>
              </a:rPr>
              <a:t> HEP BERABER  İNCELEYELİM</a:t>
            </a:r>
          </a:p>
          <a:p>
            <a:endParaRPr lang="tr-TR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214290"/>
            <a:ext cx="6858048" cy="642942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357166"/>
            <a:ext cx="7074627" cy="600079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428604"/>
            <a:ext cx="6561207" cy="600079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500042"/>
            <a:ext cx="6882831" cy="5857916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500042"/>
            <a:ext cx="6657978" cy="5857916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285728"/>
            <a:ext cx="6715172" cy="614366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285728"/>
            <a:ext cx="6286544" cy="292895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70" y="3214686"/>
            <a:ext cx="6286544" cy="343852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0897" y="285728"/>
            <a:ext cx="6735945" cy="628654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500042"/>
            <a:ext cx="6572296" cy="607223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357166"/>
            <a:ext cx="6715172" cy="614366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285728"/>
            <a:ext cx="6786610" cy="46767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28794" y="4929198"/>
            <a:ext cx="6715172" cy="164307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357166"/>
            <a:ext cx="6786610" cy="628654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285728"/>
            <a:ext cx="6858048" cy="6215106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357166"/>
            <a:ext cx="6858048" cy="6215106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214290"/>
            <a:ext cx="6786610" cy="4953001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70" y="5214950"/>
            <a:ext cx="6648453" cy="142876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214291"/>
            <a:ext cx="6858048" cy="214313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28794" y="2357430"/>
            <a:ext cx="6858048" cy="450057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285728"/>
            <a:ext cx="6643734" cy="628654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285728"/>
            <a:ext cx="6643734" cy="635798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357166"/>
            <a:ext cx="6858048" cy="418943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00232" y="4500570"/>
            <a:ext cx="6715172" cy="235743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500042"/>
            <a:ext cx="7143750" cy="589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142852"/>
            <a:ext cx="6953250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boston-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984" y="857232"/>
            <a:ext cx="6357982" cy="4044950"/>
          </a:xfrm>
          <a:prstGeom prst="rect">
            <a:avLst/>
          </a:prstGeom>
        </p:spPr>
      </p:pic>
      <p:sp>
        <p:nvSpPr>
          <p:cNvPr id="5" name="4 Metin kutusu"/>
          <p:cNvSpPr txBox="1"/>
          <p:nvPr/>
        </p:nvSpPr>
        <p:spPr>
          <a:xfrm>
            <a:off x="2357422" y="5500702"/>
            <a:ext cx="635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>
                <a:solidFill>
                  <a:srgbClr val="000000"/>
                </a:solidFill>
              </a:rPr>
              <a:t>Robot teknolojisi her yönüyle insansı özellikler e daha da yakın</a:t>
            </a:r>
          </a:p>
          <a:p>
            <a:pPr algn="l"/>
            <a:r>
              <a:rPr lang="tr-TR" sz="1600" dirty="0" smtClean="0">
                <a:solidFill>
                  <a:srgbClr val="000000"/>
                </a:solidFill>
              </a:rPr>
              <a:t> olma uğraşına devam ediyor.</a:t>
            </a:r>
            <a:endParaRPr lang="tr-TR" sz="1600" dirty="0">
              <a:solidFill>
                <a:srgbClr val="00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08" y="214290"/>
            <a:ext cx="24384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428604"/>
            <a:ext cx="6286544" cy="64294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57422" y="1500174"/>
            <a:ext cx="6286544" cy="457203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8" y="571480"/>
            <a:ext cx="6143668" cy="500066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36" y="1714488"/>
            <a:ext cx="5786478" cy="425769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500042"/>
            <a:ext cx="6429420" cy="57150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70" y="1571612"/>
            <a:ext cx="6858048" cy="464347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428604"/>
            <a:ext cx="6072230" cy="42862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85918" y="1571612"/>
            <a:ext cx="7143800" cy="471490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3174" y="500042"/>
            <a:ext cx="5072098" cy="57150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70" y="1643050"/>
            <a:ext cx="6681815" cy="457203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1"/>
          <p:cNvSpPr txBox="1">
            <a:spLocks/>
          </p:cNvSpPr>
          <p:nvPr/>
        </p:nvSpPr>
        <p:spPr>
          <a:xfrm>
            <a:off x="1857388" y="1142984"/>
            <a:ext cx="7143768" cy="4786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60000"/>
              </a:lnSpc>
            </a:pPr>
            <a:r>
              <a:rPr lang="tr-TR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      </a:t>
            </a:r>
            <a:r>
              <a:rPr lang="tr-TR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Biyotaklit</a:t>
            </a:r>
            <a:r>
              <a:rPr lang="tr-TR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ile doğanın işleyişindeki sistem, hayatımızı kolaylaştıracak teknolojiler için bizlere ipucu sunuyor. </a:t>
            </a:r>
          </a:p>
          <a:p>
            <a:pPr algn="just">
              <a:lnSpc>
                <a:spcPct val="160000"/>
              </a:lnSpc>
            </a:pPr>
            <a:endParaRPr lang="tr-TR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60000"/>
              </a:lnSpc>
            </a:pPr>
            <a:r>
              <a:rPr lang="tr-TR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Bu   sunuda  bazılarını verebilsek  de </a:t>
            </a:r>
            <a:r>
              <a:rPr lang="tr-TR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biyotaklit</a:t>
            </a:r>
            <a:r>
              <a:rPr lang="tr-TR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binlerce örnekleri ile şu anda hayatımızı kolaylaştırıyor, gelecekte de kolaylaştırmaya  devam edeceği  açıktır.</a:t>
            </a:r>
            <a:endParaRPr lang="tr-TR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785918" y="785794"/>
            <a:ext cx="735808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>
                <a:solidFill>
                  <a:srgbClr val="000000"/>
                </a:solidFill>
              </a:rPr>
              <a:t>Unutmayalım ki; her ürünümüz doğadan esinlenmiş değildir. Bazı ürünleri de bizzat insanlık keşfetmiştir.</a:t>
            </a:r>
            <a:endParaRPr lang="tr-TR" sz="2800" b="1" dirty="0">
              <a:solidFill>
                <a:srgbClr val="000000"/>
              </a:solidFill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2285992"/>
            <a:ext cx="6572296" cy="414340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785918" y="1318330"/>
            <a:ext cx="735808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Şimdi sizlerde doğada gördüğünüz bazı canlıların özelliklerinden yararlanarak bir tasarım </a:t>
            </a:r>
            <a:r>
              <a:rPr lang="tr-TR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yapınız. Tasarlanacak ürünün; </a:t>
            </a:r>
          </a:p>
          <a:p>
            <a:pPr algn="l"/>
            <a:endParaRPr lang="tr-TR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l"/>
            <a:r>
              <a:rPr lang="tr-TR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1-Doğadaki bir canlıyla görsel görüntüsüne</a:t>
            </a:r>
          </a:p>
          <a:p>
            <a:pPr algn="l"/>
            <a:r>
              <a:rPr lang="tr-TR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</a:t>
            </a:r>
          </a:p>
          <a:p>
            <a:pPr algn="just"/>
            <a:r>
              <a:rPr lang="tr-TR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2- Fonksiyonel(yani canlının özelliğine) göre bir benzerlik oluşturun. </a:t>
            </a:r>
            <a:endParaRPr lang="tr-TR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title"/>
          </p:nvPr>
        </p:nvSpPr>
        <p:spPr>
          <a:xfrm>
            <a:off x="2071670" y="214290"/>
            <a:ext cx="6781800" cy="715963"/>
          </a:xfrm>
        </p:spPr>
        <p:txBody>
          <a:bodyPr/>
          <a:lstStyle/>
          <a:p>
            <a:pPr algn="ctr" eaLnBrk="1" hangingPunct="1"/>
            <a:r>
              <a:rPr lang="tr-TR" sz="4000" dirty="0" smtClean="0">
                <a:solidFill>
                  <a:srgbClr val="FF0000"/>
                </a:solidFill>
              </a:rPr>
              <a:t>SEVGİLİ ÖĞRENCİLER</a:t>
            </a:r>
            <a:endParaRPr lang="ru-RU" sz="4000" dirty="0" smtClean="0">
              <a:solidFill>
                <a:srgbClr val="FF0000"/>
              </a:solidFill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2071670" y="5357826"/>
            <a:ext cx="64613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Her ikisini birden yapmak zorunda değilsiniz.Bir </a:t>
            </a:r>
          </a:p>
          <a:p>
            <a:pPr algn="l"/>
            <a:r>
              <a:rPr lang="tr-TR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özellik de olabilir.</a:t>
            </a:r>
            <a:endParaRPr lang="tr-TR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785918" y="2285992"/>
            <a:ext cx="7143800" cy="2805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  Karar verdiğiniz çalışmayı, özelliklerini gösterecek şekilde A4 kağıdına renklendirilmiş olarak çiziniz. </a:t>
            </a:r>
          </a:p>
          <a:p>
            <a:pPr algn="l">
              <a:lnSpc>
                <a:spcPct val="150000"/>
              </a:lnSpc>
            </a:pPr>
            <a:endParaRPr lang="tr-TR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   Çizimlerinizin bir köşesine esinlendiğiniz canlının resmini yapıştırmayı ya da çizmeyi unutmayınız.</a:t>
            </a:r>
            <a:endParaRPr lang="tr-TR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title"/>
          </p:nvPr>
        </p:nvSpPr>
        <p:spPr>
          <a:xfrm>
            <a:off x="2071670" y="500042"/>
            <a:ext cx="6781800" cy="715963"/>
          </a:xfrm>
        </p:spPr>
        <p:txBody>
          <a:bodyPr/>
          <a:lstStyle/>
          <a:p>
            <a:pPr algn="ctr" eaLnBrk="1" hangingPunct="1"/>
            <a:r>
              <a:rPr lang="tr-TR" sz="40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SEVGİLİ ÖĞRENCİLER</a:t>
            </a:r>
            <a:endParaRPr lang="ru-RU" sz="4000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785918" y="785794"/>
            <a:ext cx="73580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DİNLEDİĞİNİZ İÇİN TEŞEKKÜRLER</a:t>
            </a:r>
            <a:endParaRPr lang="tr-TR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1785918" y="6263366"/>
            <a:ext cx="73580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Teknoloji ve Tasarım Dersi Öğretmeni</a:t>
            </a:r>
            <a:endParaRPr lang="tr-TR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8" y="1500174"/>
            <a:ext cx="5974332" cy="3830963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OĞADAN TASARIMA BİYOTAKLİT">
  <a:themeElements>
    <a:clrScheme name="">
      <a:dk1>
        <a:srgbClr val="808080"/>
      </a:dk1>
      <a:lt1>
        <a:srgbClr val="FFFFFF"/>
      </a:lt1>
      <a:dk2>
        <a:srgbClr val="808080"/>
      </a:dk2>
      <a:lt2>
        <a:srgbClr val="005800"/>
      </a:lt2>
      <a:accent1>
        <a:srgbClr val="008000"/>
      </a:accent1>
      <a:accent2>
        <a:srgbClr val="00A400"/>
      </a:accent2>
      <a:accent3>
        <a:srgbClr val="FFFFFF"/>
      </a:accent3>
      <a:accent4>
        <a:srgbClr val="6C6C6C"/>
      </a:accent4>
      <a:accent5>
        <a:srgbClr val="AAC0AA"/>
      </a:accent5>
      <a:accent6>
        <a:srgbClr val="009400"/>
      </a:accent6>
      <a:hlink>
        <a:srgbClr val="33CC33"/>
      </a:hlink>
      <a:folHlink>
        <a:srgbClr val="808080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DOĞADAN TASARIMA BİYOTAKLİT</Template>
  <TotalTime>1077</TotalTime>
  <Words>495</Words>
  <Application>Microsoft Office PowerPoint</Application>
  <PresentationFormat>Ekran Gösterisi (4:3)</PresentationFormat>
  <Paragraphs>93</Paragraphs>
  <Slides>48</Slides>
  <Notes>48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48</vt:i4>
      </vt:variant>
    </vt:vector>
  </HeadingPairs>
  <TitlesOfParts>
    <vt:vector size="52" baseType="lpstr">
      <vt:lpstr>Arial</vt:lpstr>
      <vt:lpstr>Calibri</vt:lpstr>
      <vt:lpstr>Microsoft Sans Serif</vt:lpstr>
      <vt:lpstr>DOĞADAN TASARIMA BİYOTAKLİT</vt:lpstr>
      <vt:lpstr>DOĞADAN TASARIMA</vt:lpstr>
      <vt:lpstr>BİYOTAKLİT</vt:lpstr>
      <vt:lpstr>BİYOTAKLİT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SEVGİLİ ÖĞRENCİLER</vt:lpstr>
      <vt:lpstr>SEVGİLİ ÖĞRENCİLER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DOĞADAN TASARIMA</dc:title>
  <dc:creator>mürcell</dc:creator>
  <cp:lastModifiedBy>Şahin</cp:lastModifiedBy>
  <cp:revision>57</cp:revision>
  <dcterms:created xsi:type="dcterms:W3CDTF">2020-03-20T12:10:01Z</dcterms:created>
  <dcterms:modified xsi:type="dcterms:W3CDTF">2021-03-29T15:56:38Z</dcterms:modified>
</cp:coreProperties>
</file>